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6"/>
  </p:notesMasterIdLst>
  <p:sldIdLst>
    <p:sldId id="256" r:id="rId2"/>
    <p:sldId id="257" r:id="rId3"/>
    <p:sldId id="264" r:id="rId4"/>
    <p:sldId id="268" r:id="rId5"/>
    <p:sldId id="267" r:id="rId6"/>
    <p:sldId id="271" r:id="rId7"/>
    <p:sldId id="265" r:id="rId8"/>
    <p:sldId id="258" r:id="rId9"/>
    <p:sldId id="259" r:id="rId10"/>
    <p:sldId id="260" r:id="rId11"/>
    <p:sldId id="261" r:id="rId12"/>
    <p:sldId id="262" r:id="rId13"/>
    <p:sldId id="263" r:id="rId14"/>
    <p:sldId id="270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7F6AA7-EE81-433A-B859-C19CA2D6CE0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C8EE17D-B085-4B48-B7A8-990A2E22E0B3}">
      <dgm:prSet/>
      <dgm:spPr/>
      <dgm:t>
        <a:bodyPr/>
        <a:lstStyle/>
        <a:p>
          <a:pPr rtl="0"/>
          <a:r>
            <a:rPr lang="en-US" b="1" baseline="0" dirty="0" smtClean="0"/>
            <a:t>What is Plagiarism?</a:t>
          </a:r>
          <a:endParaRPr lang="en-US" b="1" baseline="0" dirty="0"/>
        </a:p>
      </dgm:t>
    </dgm:pt>
    <dgm:pt modelId="{ACF6B160-2681-4282-BE9E-A1D89C221795}" type="parTrans" cxnId="{11C44DD8-3C3D-4CD4-AEEF-16B2FE64FBF0}">
      <dgm:prSet/>
      <dgm:spPr/>
      <dgm:t>
        <a:bodyPr/>
        <a:lstStyle/>
        <a:p>
          <a:endParaRPr lang="en-US"/>
        </a:p>
      </dgm:t>
    </dgm:pt>
    <dgm:pt modelId="{21B4E6F8-FD8B-40CC-A9B7-95EC671523E0}" type="sibTrans" cxnId="{11C44DD8-3C3D-4CD4-AEEF-16B2FE64FBF0}">
      <dgm:prSet/>
      <dgm:spPr/>
      <dgm:t>
        <a:bodyPr/>
        <a:lstStyle/>
        <a:p>
          <a:endParaRPr lang="en-US"/>
        </a:p>
      </dgm:t>
    </dgm:pt>
    <dgm:pt modelId="{9C530511-491D-4992-B7FB-662BBFBBC6E2}" type="pres">
      <dgm:prSet presAssocID="{187F6AA7-EE81-433A-B859-C19CA2D6CE0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471F8CC-9D84-48CC-B9AC-E3C915869506}" type="pres">
      <dgm:prSet presAssocID="{AC8EE17D-B085-4B48-B7A8-990A2E22E0B3}" presName="parentText" presStyleLbl="node1" presStyleIdx="0" presStyleCnt="1" custLinFactNeighborY="6672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B300B43-8F6C-40AE-83CC-7E6221359A67}" type="presOf" srcId="{187F6AA7-EE81-433A-B859-C19CA2D6CE0F}" destId="{9C530511-491D-4992-B7FB-662BBFBBC6E2}" srcOrd="0" destOrd="0" presId="urn:microsoft.com/office/officeart/2005/8/layout/vList2"/>
    <dgm:cxn modelId="{11C44DD8-3C3D-4CD4-AEEF-16B2FE64FBF0}" srcId="{187F6AA7-EE81-433A-B859-C19CA2D6CE0F}" destId="{AC8EE17D-B085-4B48-B7A8-990A2E22E0B3}" srcOrd="0" destOrd="0" parTransId="{ACF6B160-2681-4282-BE9E-A1D89C221795}" sibTransId="{21B4E6F8-FD8B-40CC-A9B7-95EC671523E0}"/>
    <dgm:cxn modelId="{FC67774D-08B9-49DF-BBE7-035EE93A7E72}" type="presOf" srcId="{AC8EE17D-B085-4B48-B7A8-990A2E22E0B3}" destId="{B471F8CC-9D84-48CC-B9AC-E3C915869506}" srcOrd="0" destOrd="0" presId="urn:microsoft.com/office/officeart/2005/8/layout/vList2"/>
    <dgm:cxn modelId="{43B55653-4207-4152-A643-97C9E06A97B2}" type="presParOf" srcId="{9C530511-491D-4992-B7FB-662BBFBBC6E2}" destId="{B471F8CC-9D84-48CC-B9AC-E3C91586950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71F8CC-9D84-48CC-B9AC-E3C915869506}">
      <dsp:nvSpPr>
        <dsp:cNvPr id="0" name=""/>
        <dsp:cNvSpPr/>
      </dsp:nvSpPr>
      <dsp:spPr>
        <a:xfrm>
          <a:off x="0" y="1484"/>
          <a:ext cx="6309360" cy="455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baseline="0" dirty="0" smtClean="0"/>
            <a:t>What is Plagiarism?</a:t>
          </a:r>
          <a:endParaRPr lang="en-US" sz="1900" b="1" kern="1200" baseline="0" dirty="0"/>
        </a:p>
      </dsp:txBody>
      <dsp:txXfrm>
        <a:off x="22246" y="23730"/>
        <a:ext cx="6264868" cy="4112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4CF5208-7CB2-4385-86E2-96A1E048E211}" type="datetimeFigureOut">
              <a:rPr lang="en-US"/>
              <a:pPr>
                <a:defRPr/>
              </a:pPr>
              <a:t>11/3/2016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7FEBB65-57F8-4481-8996-5D824F9D79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32134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fld id="{7A1E0A69-AF95-4E09-9062-C430960610E2}" type="slidenum">
              <a:rPr lang="en-US" altLang="en-US">
                <a:latin typeface="Calibri" panose="020F0502020204030204" pitchFamily="34" charset="0"/>
              </a:rPr>
              <a:pPr/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779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FDB414-2EF7-4742-9D8B-1CB69CCF0C11}" type="datetimeFigureOut">
              <a:rPr lang="en-US"/>
              <a:pPr>
                <a:defRPr/>
              </a:pPr>
              <a:t>11/3/2016</a:t>
            </a:fld>
            <a:endParaRPr lang="en-US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5B50388B-35E9-49E7-96D6-B583D081C0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09336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A4738-5FDD-4C6A-8F7F-2D9A4EDA74E5}" type="datetimeFigureOut">
              <a:rPr lang="en-US"/>
              <a:pPr>
                <a:defRPr/>
              </a:pPr>
              <a:t>11/3/2016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7EF801-D254-4311-AB2D-980E2E5F7D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802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72773-7BD2-4D03-AFFF-CFA3CAB49F8A}" type="datetimeFigureOut">
              <a:rPr lang="en-US"/>
              <a:pPr>
                <a:defRPr/>
              </a:pPr>
              <a:t>11/3/2016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920FEE-90F8-412E-8C7D-FE3F4059E1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4740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796D4A4-31F2-4314-9CE8-D9E231330B79}" type="datetimeFigureOut">
              <a:rPr lang="en-US"/>
              <a:pPr>
                <a:defRPr/>
              </a:pPr>
              <a:t>11/3/2016</a:t>
            </a:fld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B161B9E-5E4F-4EB0-AD20-6CFB12BFB04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289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2A89B-CD2A-4BFD-8E93-220C8EB6C5A0}" type="datetimeFigureOut">
              <a:rPr lang="en-US"/>
              <a:pPr>
                <a:defRPr/>
              </a:pPr>
              <a:t>11/3/2016</a:t>
            </a:fld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6F2914B8-11C9-4244-A8EC-B2D4BEFF4B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8987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57CB4-4A20-4618-9F26-3DAA73213A9B}" type="datetimeFigureOut">
              <a:rPr lang="en-US"/>
              <a:pPr>
                <a:defRPr/>
              </a:pPr>
              <a:t>11/3/2016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A8B718-5A04-4508-A9B6-761321AE1C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6907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96C86-CC7D-44D9-B6C4-DE27DC32618B}" type="datetimeFigureOut">
              <a:rPr lang="en-US"/>
              <a:pPr>
                <a:defRPr/>
              </a:pPr>
              <a:t>11/3/2016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CAC986-E57A-47EF-A5DA-02DDC7212E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5560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40141F1-B96B-4241-9A43-169388FDEB29}" type="datetimeFigureOut">
              <a:rPr lang="en-US"/>
              <a:pPr>
                <a:defRPr/>
              </a:pPr>
              <a:t>11/3/2016</a:t>
            </a:fld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1D9AAA9-4C7E-447E-BCF8-3AEE9D99FE1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440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EC2A0-419E-4FEC-9A98-559A9B5B601A}" type="datetimeFigureOut">
              <a:rPr lang="en-US"/>
              <a:pPr>
                <a:defRPr/>
              </a:pPr>
              <a:t>11/3/2016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F46702-360D-4CCC-A88E-4380AAE033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1737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927DA56-8AD7-4C9A-934B-8CA693E932C6}" type="datetimeFigureOut">
              <a:rPr lang="en-US"/>
              <a:pPr>
                <a:defRPr/>
              </a:pPr>
              <a:t>11/3/2016</a:t>
            </a:fld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8CF60F1-04DB-48F3-A450-83618B31872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2810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6FE5448-8C20-4CE9-B9D5-2F91EDD9723A}" type="datetimeFigureOut">
              <a:rPr lang="en-US"/>
              <a:pPr>
                <a:defRPr/>
              </a:pPr>
              <a:t>11/3/2016</a:t>
            </a:fld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24F207-45A0-4AB5-876C-F233A990A45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644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2EEB875C-BBD5-4C2D-B28C-DBAD79EA8FA2}" type="datetimeFigureOut">
              <a:rPr lang="en-US"/>
              <a:pPr>
                <a:defRPr/>
              </a:pPr>
              <a:t>11/3/2016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FFFFFF"/>
                </a:solidFill>
                <a:latin typeface="Century Schoolbook" panose="02040604050505020304" pitchFamily="18" charset="0"/>
              </a:defRPr>
            </a:lvl1pPr>
          </a:lstStyle>
          <a:p>
            <a:fld id="{AD7A808B-047C-4F8E-B7EB-A4A79281690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62" r:id="rId4"/>
    <p:sldLayoutId id="2147483763" r:id="rId5"/>
    <p:sldLayoutId id="2147483770" r:id="rId6"/>
    <p:sldLayoutId id="2147483764" r:id="rId7"/>
    <p:sldLayoutId id="2147483771" r:id="rId8"/>
    <p:sldLayoutId id="2147483772" r:id="rId9"/>
    <p:sldLayoutId id="2147483765" r:id="rId10"/>
    <p:sldLayoutId id="214748376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qoCdhJsS6Bw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http://bellevuecollege.edu/writinglab/writing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1400" y="2286000"/>
            <a:ext cx="5334000" cy="987425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bg2"/>
                </a:solidFill>
              </a:rPr>
              <a:t>The Five Types of Plagiarism</a:t>
            </a:r>
          </a:p>
        </p:txBody>
      </p:sp>
      <p:sp>
        <p:nvSpPr>
          <p:cNvPr id="8196" name="Subtitle 2"/>
          <p:cNvSpPr>
            <a:spLocks noGrp="1"/>
          </p:cNvSpPr>
          <p:nvPr>
            <p:ph type="body" idx="1"/>
          </p:nvPr>
        </p:nvSpPr>
        <p:spPr>
          <a:xfrm>
            <a:off x="2286000" y="5105400"/>
            <a:ext cx="6172200" cy="1524000"/>
          </a:xfrm>
        </p:spPr>
        <p:txBody>
          <a:bodyPr/>
          <a:lstStyle/>
          <a:p>
            <a:pPr algn="ctr"/>
            <a:r>
              <a:rPr lang="en-US" altLang="en-US" sz="2800" dirty="0" smtClean="0">
                <a:solidFill>
                  <a:schemeClr val="bg1"/>
                </a:solidFill>
              </a:rPr>
              <a:t>Are You Stealing Intellectual Property?</a:t>
            </a:r>
          </a:p>
          <a:p>
            <a:pPr algn="ctr"/>
            <a:r>
              <a:rPr lang="en-US" altLang="en-US" sz="1100" dirty="0" smtClean="0">
                <a:solidFill>
                  <a:schemeClr val="bg1"/>
                </a:solidFill>
              </a:rPr>
              <a:t>Adapted from Instructor Theresa Ireton’s in-class </a:t>
            </a:r>
            <a:r>
              <a:rPr lang="en-US" altLang="en-US" sz="1100" dirty="0" smtClean="0">
                <a:solidFill>
                  <a:schemeClr val="bg1"/>
                </a:solidFill>
              </a:rPr>
              <a:t>presentation</a:t>
            </a:r>
          </a:p>
          <a:p>
            <a:pPr algn="ctr"/>
            <a:r>
              <a:rPr lang="en-US" sz="1100" b="0" dirty="0">
                <a:solidFill>
                  <a:schemeClr val="bg1"/>
                </a:solidFill>
              </a:rPr>
              <a:t>https://www.centralia.edu/academics/writingcenter/Event%20Info/</a:t>
            </a:r>
            <a:r>
              <a:rPr lang="en-US" sz="1100" dirty="0">
                <a:solidFill>
                  <a:schemeClr val="bg1"/>
                </a:solidFill>
              </a:rPr>
              <a:t>Plagiarism</a:t>
            </a:r>
            <a:r>
              <a:rPr lang="en-US" sz="1100" b="0" dirty="0">
                <a:solidFill>
                  <a:schemeClr val="bg1"/>
                </a:solidFill>
              </a:rPr>
              <a:t>.ppt</a:t>
            </a:r>
            <a:endParaRPr lang="en-US" altLang="en-US" sz="11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i.ehow.com/images/GlobalPhoto/Articles/2197446/Fotoliacopyright-main_Fu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248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540000">
            <a:off x="231775" y="660400"/>
            <a:ext cx="5794375" cy="457200"/>
          </a:xfrm>
          <a:solidFill>
            <a:schemeClr val="bg1"/>
          </a:solidFill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accent1"/>
                </a:solidFill>
              </a:rPr>
              <a:t>The Third Type of plagiarism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16388" name="Text Placeholder 4"/>
          <p:cNvSpPr>
            <a:spLocks noGrp="1"/>
          </p:cNvSpPr>
          <p:nvPr>
            <p:ph type="body" sz="half" idx="2"/>
          </p:nvPr>
        </p:nvSpPr>
        <p:spPr>
          <a:xfrm>
            <a:off x="5943600" y="265113"/>
            <a:ext cx="3200400" cy="6364287"/>
          </a:xfrm>
        </p:spPr>
        <p:txBody>
          <a:bodyPr/>
          <a:lstStyle/>
          <a:p>
            <a:r>
              <a:rPr lang="en-US" altLang="en-US" sz="2000" smtClean="0">
                <a:solidFill>
                  <a:schemeClr val="accent1"/>
                </a:solidFill>
                <a:latin typeface="Franklin Gothic Heavy" panose="020B0903020102020204" pitchFamily="34" charset="0"/>
                <a:cs typeface="Times New Roman" panose="02020603050405020304" pitchFamily="18" charset="0"/>
              </a:rPr>
              <a:t>     </a:t>
            </a:r>
            <a:r>
              <a:rPr lang="en-US" altLang="en-US" sz="2100" smtClean="0">
                <a:solidFill>
                  <a:schemeClr val="accent1"/>
                </a:solidFill>
                <a:latin typeface="Franklin Gothic Heavy" panose="020B0903020102020204" pitchFamily="34" charset="0"/>
                <a:cs typeface="Times New Roman" panose="02020603050405020304" pitchFamily="18" charset="0"/>
              </a:rPr>
              <a:t>Plagiarism of Ideas</a:t>
            </a:r>
          </a:p>
          <a:p>
            <a:pPr lvl="1"/>
            <a:endParaRPr lang="en-US" altLang="en-US" smtClean="0">
              <a:solidFill>
                <a:schemeClr val="accent1"/>
              </a:solidFill>
              <a:latin typeface="Franklin Gothic Heavy" panose="020B0903020102020204" pitchFamily="34" charset="0"/>
              <a:cs typeface="Times New Roman" panose="02020603050405020304" pitchFamily="18" charset="0"/>
            </a:endParaRPr>
          </a:p>
          <a:p>
            <a:pPr lvl="1">
              <a:buFont typeface="Wingdings 2" panose="05020102010507070707" pitchFamily="18" charset="2"/>
              <a:buNone/>
            </a:pPr>
            <a:r>
              <a:rPr lang="en-US" altLang="en-US" sz="1800" smtClean="0">
                <a:latin typeface="Franklin Gothic Heavy" panose="020B0903020102020204" pitchFamily="34" charset="0"/>
                <a:cs typeface="Times New Roman" panose="02020603050405020304" pitchFamily="18" charset="0"/>
              </a:rPr>
              <a:t>Presenting another’s</a:t>
            </a:r>
          </a:p>
          <a:p>
            <a:pPr lvl="1">
              <a:buFont typeface="Wingdings 2" panose="05020102010507070707" pitchFamily="18" charset="2"/>
              <a:buNone/>
            </a:pPr>
            <a:r>
              <a:rPr lang="en-US" altLang="en-US" sz="1800" smtClean="0">
                <a:latin typeface="Franklin Gothic Heavy" panose="020B0903020102020204" pitchFamily="34" charset="0"/>
                <a:cs typeface="Times New Roman" panose="02020603050405020304" pitchFamily="18" charset="0"/>
              </a:rPr>
              <a:t>ideas as your own</a:t>
            </a:r>
          </a:p>
          <a:p>
            <a:pPr lvl="1">
              <a:buFont typeface="Wingdings 2" panose="05020102010507070707" pitchFamily="18" charset="2"/>
              <a:buNone/>
            </a:pPr>
            <a:r>
              <a:rPr lang="en-US" altLang="en-US" sz="1800" smtClean="0">
                <a:latin typeface="Franklin Gothic Heavy" panose="020B0903020102020204" pitchFamily="34" charset="0"/>
                <a:cs typeface="Times New Roman" panose="02020603050405020304" pitchFamily="18" charset="0"/>
              </a:rPr>
              <a:t>without giving the</a:t>
            </a:r>
          </a:p>
          <a:p>
            <a:pPr lvl="1">
              <a:buFont typeface="Wingdings 2" panose="05020102010507070707" pitchFamily="18" charset="2"/>
              <a:buNone/>
            </a:pPr>
            <a:r>
              <a:rPr lang="en-US" altLang="en-US" sz="1800" smtClean="0">
                <a:latin typeface="Franklin Gothic Heavy" panose="020B0903020102020204" pitchFamily="34" charset="0"/>
                <a:cs typeface="Times New Roman" panose="02020603050405020304" pitchFamily="18" charset="0"/>
              </a:rPr>
              <a:t>person credit</a:t>
            </a:r>
          </a:p>
          <a:p>
            <a:pPr lvl="1"/>
            <a:endParaRPr lang="en-US" altLang="en-US" sz="1800" smtClean="0">
              <a:latin typeface="Franklin Gothic Heavy" panose="020B0903020102020204" pitchFamily="34" charset="0"/>
              <a:cs typeface="Times New Roman" panose="02020603050405020304" pitchFamily="18" charset="0"/>
            </a:endParaRPr>
          </a:p>
          <a:p>
            <a:pPr lvl="1">
              <a:buFont typeface="Wingdings 2" panose="05020102010507070707" pitchFamily="18" charset="2"/>
              <a:buNone/>
            </a:pPr>
            <a:r>
              <a:rPr lang="en-US" altLang="en-US" sz="1800" smtClean="0">
                <a:latin typeface="Franklin Gothic Heavy" panose="020B0903020102020204" pitchFamily="34" charset="0"/>
                <a:cs typeface="Times New Roman" panose="02020603050405020304" pitchFamily="18" charset="0"/>
              </a:rPr>
              <a:t>Submitting a paper</a:t>
            </a:r>
          </a:p>
          <a:p>
            <a:pPr lvl="1">
              <a:buFont typeface="Wingdings 2" panose="05020102010507070707" pitchFamily="18" charset="2"/>
              <a:buNone/>
            </a:pPr>
            <a:r>
              <a:rPr lang="en-US" altLang="en-US" sz="1800" smtClean="0">
                <a:latin typeface="Franklin Gothic Heavy" panose="020B0903020102020204" pitchFamily="34" charset="0"/>
                <a:cs typeface="Times New Roman" panose="02020603050405020304" pitchFamily="18" charset="0"/>
              </a:rPr>
              <a:t>without citing or</a:t>
            </a:r>
          </a:p>
          <a:p>
            <a:pPr lvl="1">
              <a:buFont typeface="Wingdings 2" panose="05020102010507070707" pitchFamily="18" charset="2"/>
              <a:buNone/>
            </a:pPr>
            <a:r>
              <a:rPr lang="en-US" altLang="en-US" sz="1800" smtClean="0">
                <a:latin typeface="Franklin Gothic Heavy" panose="020B0903020102020204" pitchFamily="34" charset="0"/>
                <a:cs typeface="Times New Roman" panose="02020603050405020304" pitchFamily="18" charset="0"/>
              </a:rPr>
              <a:t>incorrectly citing</a:t>
            </a:r>
          </a:p>
          <a:p>
            <a:pPr lvl="1">
              <a:buFont typeface="Wingdings 2" panose="05020102010507070707" pitchFamily="18" charset="2"/>
              <a:buNone/>
            </a:pPr>
            <a:r>
              <a:rPr lang="en-US" altLang="en-US" sz="1800" smtClean="0">
                <a:latin typeface="Franklin Gothic Heavy" panose="020B0903020102020204" pitchFamily="34" charset="0"/>
                <a:cs typeface="Times New Roman" panose="02020603050405020304" pitchFamily="18" charset="0"/>
              </a:rPr>
              <a:t>another’s ideas</a:t>
            </a:r>
            <a:endParaRPr lang="en-US" alt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oil.otago.ac.nz/oil/centraltafe/module1/Use-information/Cite-and-reference-your-information/Plagiarism/Types-of-Plagiarism/mainParagraphs/0/image/plagiarism%20doctor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0"/>
            <a:ext cx="6019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6172200" cy="579438"/>
          </a:xfrm>
          <a:solidFill>
            <a:schemeClr val="bg1"/>
          </a:solidFill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/>
                </a:solidFill>
              </a:rPr>
              <a:t>The Fourth Type of plagiarism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7412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7467600" cy="48736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000" smtClean="0">
                <a:solidFill>
                  <a:schemeClr val="accent1"/>
                </a:solidFill>
                <a:latin typeface="Franklin Gothic Heavy" panose="020B0903020102020204" pitchFamily="34" charset="0"/>
                <a:cs typeface="Times New Roman" panose="02020603050405020304" pitchFamily="18" charset="0"/>
              </a:rPr>
              <a:t>Plagiarism of Authorship</a:t>
            </a:r>
          </a:p>
          <a:p>
            <a:endParaRPr lang="en-US" altLang="en-US" smtClean="0">
              <a:solidFill>
                <a:schemeClr val="bg1"/>
              </a:solidFill>
              <a:latin typeface="Franklin Gothic Heavy" panose="020B0903020102020204" pitchFamily="34" charset="0"/>
              <a:cs typeface="Times New Roman" panose="02020603050405020304" pitchFamily="18" charset="0"/>
            </a:endParaRPr>
          </a:p>
          <a:p>
            <a:pPr lvl="1">
              <a:buFont typeface="Wingdings 2" panose="05020102010507070707" pitchFamily="18" charset="2"/>
              <a:buNone/>
            </a:pPr>
            <a:r>
              <a:rPr lang="en-US" altLang="en-US" sz="1800" smtClean="0">
                <a:solidFill>
                  <a:schemeClr val="tx2"/>
                </a:solidFill>
                <a:latin typeface="Franklin Gothic Heavy" panose="020B0903020102020204" pitchFamily="34" charset="0"/>
                <a:cs typeface="Times New Roman" panose="02020603050405020304" pitchFamily="18" charset="0"/>
              </a:rPr>
              <a:t>Turning in a</a:t>
            </a:r>
          </a:p>
          <a:p>
            <a:pPr lvl="1">
              <a:buFont typeface="Wingdings 2" panose="05020102010507070707" pitchFamily="18" charset="2"/>
              <a:buNone/>
            </a:pPr>
            <a:r>
              <a:rPr lang="en-US" altLang="en-US" sz="1800" smtClean="0">
                <a:solidFill>
                  <a:schemeClr val="tx2"/>
                </a:solidFill>
                <a:latin typeface="Franklin Gothic Heavy" panose="020B0903020102020204" pitchFamily="34" charset="0"/>
                <a:cs typeface="Times New Roman" panose="02020603050405020304" pitchFamily="18" charset="0"/>
              </a:rPr>
              <a:t>replication of</a:t>
            </a:r>
          </a:p>
          <a:p>
            <a:pPr lvl="1">
              <a:buFont typeface="Wingdings 2" panose="05020102010507070707" pitchFamily="18" charset="2"/>
              <a:buNone/>
            </a:pPr>
            <a:r>
              <a:rPr lang="en-US" altLang="en-US" sz="1800" smtClean="0">
                <a:solidFill>
                  <a:schemeClr val="tx2"/>
                </a:solidFill>
                <a:latin typeface="Franklin Gothic Heavy" panose="020B0903020102020204" pitchFamily="34" charset="0"/>
                <a:cs typeface="Times New Roman" panose="02020603050405020304" pitchFamily="18" charset="0"/>
              </a:rPr>
              <a:t>another’s work</a:t>
            </a:r>
          </a:p>
          <a:p>
            <a:pPr lvl="1"/>
            <a:endParaRPr lang="en-US" altLang="en-US" sz="1800" smtClean="0">
              <a:solidFill>
                <a:schemeClr val="tx2"/>
              </a:solidFill>
              <a:latin typeface="Franklin Gothic Heavy" panose="020B0903020102020204" pitchFamily="34" charset="0"/>
              <a:cs typeface="Times New Roman" panose="02020603050405020304" pitchFamily="18" charset="0"/>
            </a:endParaRPr>
          </a:p>
          <a:p>
            <a:pPr lvl="1">
              <a:buFont typeface="Wingdings 2" panose="05020102010507070707" pitchFamily="18" charset="2"/>
              <a:buNone/>
            </a:pPr>
            <a:r>
              <a:rPr lang="en-US" altLang="en-US" sz="1800" smtClean="0">
                <a:solidFill>
                  <a:schemeClr val="tx2"/>
                </a:solidFill>
                <a:latin typeface="Franklin Gothic Heavy" panose="020B0903020102020204" pitchFamily="34" charset="0"/>
                <a:cs typeface="Times New Roman" panose="02020603050405020304" pitchFamily="18" charset="0"/>
              </a:rPr>
              <a:t>Submitting a paper</a:t>
            </a:r>
          </a:p>
          <a:p>
            <a:pPr lvl="1">
              <a:buFont typeface="Wingdings 2" panose="05020102010507070707" pitchFamily="18" charset="2"/>
              <a:buNone/>
            </a:pPr>
            <a:r>
              <a:rPr lang="en-US" altLang="en-US" sz="1800" smtClean="0">
                <a:solidFill>
                  <a:schemeClr val="tx2"/>
                </a:solidFill>
                <a:latin typeface="Franklin Gothic Heavy" panose="020B0903020102020204" pitchFamily="34" charset="0"/>
                <a:cs typeface="Times New Roman" panose="02020603050405020304" pitchFamily="18" charset="0"/>
              </a:rPr>
              <a:t>that you got off the</a:t>
            </a:r>
          </a:p>
          <a:p>
            <a:pPr lvl="1">
              <a:buFont typeface="Wingdings 2" panose="05020102010507070707" pitchFamily="18" charset="2"/>
              <a:buNone/>
            </a:pPr>
            <a:r>
              <a:rPr lang="en-US" altLang="en-US" sz="1800" smtClean="0">
                <a:solidFill>
                  <a:schemeClr val="tx2"/>
                </a:solidFill>
                <a:latin typeface="Franklin Gothic Heavy" panose="020B0903020102020204" pitchFamily="34" charset="0"/>
                <a:cs typeface="Times New Roman" panose="02020603050405020304" pitchFamily="18" charset="0"/>
              </a:rPr>
              <a:t>internet or from a</a:t>
            </a:r>
          </a:p>
          <a:p>
            <a:pPr lvl="1">
              <a:buFont typeface="Wingdings 2" panose="05020102010507070707" pitchFamily="18" charset="2"/>
              <a:buNone/>
            </a:pPr>
            <a:r>
              <a:rPr lang="en-US" altLang="en-US" sz="1800" smtClean="0">
                <a:solidFill>
                  <a:schemeClr val="tx2"/>
                </a:solidFill>
                <a:latin typeface="Franklin Gothic Heavy" panose="020B0903020102020204" pitchFamily="34" charset="0"/>
                <a:cs typeface="Times New Roman" panose="02020603050405020304" pitchFamily="18" charset="0"/>
              </a:rPr>
              <a:t>friend and presenting</a:t>
            </a:r>
          </a:p>
          <a:p>
            <a:pPr lvl="1">
              <a:buFont typeface="Wingdings 2" panose="05020102010507070707" pitchFamily="18" charset="2"/>
              <a:buNone/>
            </a:pPr>
            <a:r>
              <a:rPr lang="en-US" altLang="en-US" sz="1800" smtClean="0">
                <a:solidFill>
                  <a:schemeClr val="tx2"/>
                </a:solidFill>
                <a:latin typeface="Franklin Gothic Heavy" panose="020B0903020102020204" pitchFamily="34" charset="0"/>
                <a:cs typeface="Times New Roman" panose="02020603050405020304" pitchFamily="18" charset="0"/>
              </a:rPr>
              <a:t>it as your own </a:t>
            </a:r>
            <a:endParaRPr lang="en-US" altLang="en-US" sz="180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www.ccp.edu/site/news_room/transcripts/0108/jpegs/creative_writ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3"/>
            <a:ext cx="6248400" cy="689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5410200" cy="4572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600" dirty="0" smtClean="0"/>
              <a:t>The Fifth Type of plagiarism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2"/>
          </p:nvPr>
        </p:nvSpPr>
        <p:spPr>
          <a:xfrm>
            <a:off x="6400800" y="228600"/>
            <a:ext cx="2438400" cy="6172200"/>
          </a:xfrm>
        </p:spPr>
        <p:txBody>
          <a:bodyPr>
            <a:normAutofit/>
          </a:bodyPr>
          <a:lstStyle/>
          <a:p>
            <a:pPr fontAlgn="auto">
              <a:buFont typeface="Wingdings"/>
              <a:buNone/>
              <a:defRPr/>
            </a:pP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Heavy" pitchFamily="34" charset="0"/>
                <a:cs typeface="Times New Roman" pitchFamily="18" charset="0"/>
              </a:rPr>
              <a:t>Plagiarism of Self</a:t>
            </a:r>
          </a:p>
          <a:p>
            <a:pPr marL="640080" lvl="1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Heavy" pitchFamily="34" charset="0"/>
                <a:cs typeface="Times New Roman" pitchFamily="18" charset="0"/>
              </a:rPr>
              <a:t>The use of previous work for a separate assignment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None/>
              <a:defRPr/>
            </a:pPr>
            <a:endParaRPr lang="en-US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Franklin Gothic Heavy" pitchFamily="34" charset="0"/>
              <a:cs typeface="Times New Roman" pitchFamily="18" charset="0"/>
            </a:endParaRPr>
          </a:p>
          <a:p>
            <a:pPr marL="640080" lvl="1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Heavy" pitchFamily="34" charset="0"/>
                <a:cs typeface="Times New Roman" pitchFamily="18" charset="0"/>
              </a:rPr>
              <a:t> Although these were you original words and thoughts, receiving credit for a previous assignment is considered cheating</a:t>
            </a:r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Penalties of Plagiarism</a:t>
            </a:r>
            <a:endParaRPr lang="en-US" dirty="0"/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altLang="en-US" dirty="0" smtClean="0"/>
              <a:t>Although plagiarism can be intentional or unintentional, both have consequences. A meeting with the VP of Students will be scheduled to determine an outcome</a:t>
            </a:r>
          </a:p>
          <a:p>
            <a:endParaRPr lang="en-US" altLang="en-US" dirty="0" smtClean="0"/>
          </a:p>
          <a:p>
            <a:pPr lvl="1"/>
            <a:r>
              <a:rPr lang="en-US" altLang="en-US" dirty="0" smtClean="0"/>
              <a:t>Receiving zero on the assignment</a:t>
            </a:r>
          </a:p>
          <a:p>
            <a:pPr lvl="1"/>
            <a:endParaRPr lang="en-US" altLang="en-US" dirty="0" smtClean="0"/>
          </a:p>
          <a:p>
            <a:pPr lvl="1"/>
            <a:r>
              <a:rPr lang="en-US" altLang="en-US" dirty="0" smtClean="0"/>
              <a:t>Failing the course</a:t>
            </a:r>
          </a:p>
          <a:p>
            <a:pPr lvl="1"/>
            <a:endParaRPr lang="en-US" altLang="en-US" dirty="0" smtClean="0"/>
          </a:p>
          <a:p>
            <a:pPr lvl="1"/>
            <a:r>
              <a:rPr lang="en-US" altLang="en-US" dirty="0" smtClean="0"/>
              <a:t>Suspension </a:t>
            </a:r>
          </a:p>
          <a:p>
            <a:pPr lvl="1"/>
            <a:endParaRPr lang="en-US" altLang="en-US" dirty="0" smtClean="0"/>
          </a:p>
          <a:p>
            <a:pPr lvl="1"/>
            <a:r>
              <a:rPr lang="en-US" altLang="en-US" dirty="0" smtClean="0"/>
              <a:t> Expulsion – at the college level</a:t>
            </a:r>
          </a:p>
          <a:p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more Information go to: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Purdue OWL </a:t>
            </a:r>
            <a:r>
              <a:rPr lang="en-US" dirty="0"/>
              <a:t>@ </a:t>
            </a:r>
            <a:r>
              <a:rPr lang="en-US" sz="2300" dirty="0"/>
              <a:t>https://owl.english.purdue.edu/owl/resource/560/1/</a:t>
            </a:r>
          </a:p>
        </p:txBody>
      </p:sp>
    </p:spTree>
    <p:extLst>
      <p:ext uri="{BB962C8B-B14F-4D97-AF65-F5344CB8AC3E}">
        <p14:creationId xmlns:p14="http://schemas.microsoft.com/office/powerpoint/2010/main" val="3358236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farm1.static.flickr.com/39/101561441_3761c02d2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0"/>
            <a:ext cx="4724400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Diagram 5"/>
          <p:cNvGraphicFramePr/>
          <p:nvPr/>
        </p:nvGraphicFramePr>
        <p:xfrm>
          <a:off x="228600" y="457200"/>
          <a:ext cx="6309360" cy="45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220" name="Content Placeholder 2"/>
          <p:cNvSpPr>
            <a:spLocks noGrp="1"/>
          </p:cNvSpPr>
          <p:nvPr>
            <p:ph sz="quarter" idx="1"/>
          </p:nvPr>
        </p:nvSpPr>
        <p:spPr>
          <a:xfrm>
            <a:off x="0" y="1295400"/>
            <a:ext cx="4419600" cy="5307013"/>
          </a:xfrm>
        </p:spPr>
        <p:txBody>
          <a:bodyPr/>
          <a:lstStyle/>
          <a:p>
            <a:r>
              <a:rPr lang="en-US" altLang="en-US" smtClean="0"/>
              <a:t>Presenting another’s original thoughts or ideas as your own</a:t>
            </a:r>
          </a:p>
          <a:p>
            <a:endParaRPr lang="en-US" altLang="en-US" smtClean="0"/>
          </a:p>
          <a:p>
            <a:r>
              <a:rPr lang="en-US" altLang="en-US" smtClean="0"/>
              <a:t>Using another’s exact words without proper citation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http://cltlblog.files.wordpress.com/2009/08/writing-to-reach-you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Strategies to Avoid Plagiarism</a:t>
            </a:r>
            <a:endParaRPr lang="en-US" b="1" dirty="0"/>
          </a:p>
        </p:txBody>
      </p:sp>
      <p:sp>
        <p:nvSpPr>
          <p:cNvPr id="10244" name="Content Placeholder 5"/>
          <p:cNvSpPr>
            <a:spLocks noGrp="1"/>
          </p:cNvSpPr>
          <p:nvPr>
            <p:ph sz="quarter" idx="1"/>
          </p:nvPr>
        </p:nvSpPr>
        <p:spPr>
          <a:xfrm>
            <a:off x="533400" y="1676400"/>
            <a:ext cx="7543800" cy="3352800"/>
          </a:xfrm>
        </p:spPr>
        <p:txBody>
          <a:bodyPr/>
          <a:lstStyle/>
          <a:p>
            <a:r>
              <a:rPr lang="en-US" altLang="en-US" b="1" smtClean="0">
                <a:solidFill>
                  <a:schemeClr val="accent1"/>
                </a:solidFill>
              </a:rPr>
              <a:t>Isolate the reasons why plagiarism occurs</a:t>
            </a:r>
          </a:p>
          <a:p>
            <a:endParaRPr lang="en-US" altLang="en-US" b="1" smtClean="0">
              <a:solidFill>
                <a:schemeClr val="accent1"/>
              </a:solidFill>
            </a:endParaRPr>
          </a:p>
          <a:p>
            <a:r>
              <a:rPr lang="en-US" altLang="en-US" b="1" smtClean="0">
                <a:solidFill>
                  <a:schemeClr val="accent1"/>
                </a:solidFill>
              </a:rPr>
              <a:t>Identify the different types of plagiarism</a:t>
            </a:r>
          </a:p>
          <a:p>
            <a:endParaRPr lang="en-US" altLang="en-US" b="1" smtClean="0">
              <a:solidFill>
                <a:schemeClr val="accent1"/>
              </a:solidFill>
            </a:endParaRPr>
          </a:p>
          <a:p>
            <a:r>
              <a:rPr lang="en-US" altLang="en-US" b="1" smtClean="0">
                <a:solidFill>
                  <a:schemeClr val="accent1"/>
                </a:solidFill>
              </a:rPr>
              <a:t>Integrate plagiarism prevention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Unintentional Plagiarism</a:t>
            </a:r>
            <a:endParaRPr lang="en-US" dirty="0"/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altLang="en-US" smtClean="0"/>
              <a:t>Paraphrasing poorly: changing a few words without changing the sentence structure of the original, or changing the sentence structure but not the words.  </a:t>
            </a:r>
          </a:p>
          <a:p>
            <a:r>
              <a:rPr lang="en-US" altLang="en-US" smtClean="0"/>
              <a:t>Quoting poorly:  putting quotation marks around part of a quotation but not around all of it, or putting quotation marks around a passage that is partly paraphrased and partly quoted.</a:t>
            </a:r>
          </a:p>
          <a:p>
            <a:r>
              <a:rPr lang="en-US" altLang="en-US" smtClean="0"/>
              <a:t>Citing poorly:  omitting an occasional citation or citing inaccurately.</a:t>
            </a:r>
          </a:p>
          <a:p>
            <a:endParaRPr lang="en-US" altLang="en-US" smtClean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200" smtClean="0"/>
              <a:t>MLA handbook for writers of research papers. (7</a:t>
            </a:r>
            <a:r>
              <a:rPr lang="en-US" altLang="en-US" sz="1200" baseline="30000" smtClean="0"/>
              <a:t>th</a:t>
            </a:r>
            <a:r>
              <a:rPr lang="en-US" altLang="en-US" sz="1200" smtClean="0"/>
              <a:t> ed.). The Modern Language Association of America. New York: 2009. Print.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Intentional Plagiarism</a:t>
            </a:r>
            <a:endParaRPr lang="en-US" dirty="0"/>
          </a:p>
        </p:txBody>
      </p:sp>
      <p:sp>
        <p:nvSpPr>
          <p:cNvPr id="1229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altLang="en-US" smtClean="0"/>
              <a:t>Passing off as one’s own pre-written papers from the Internet or other sources.</a:t>
            </a:r>
          </a:p>
          <a:p>
            <a:r>
              <a:rPr lang="en-US" altLang="en-US" smtClean="0"/>
              <a:t>Copying an essay or article from the Internet, on-line source, or electronic database without quoting or giving credit.</a:t>
            </a:r>
          </a:p>
          <a:p>
            <a:r>
              <a:rPr lang="en-US" altLang="en-US" smtClean="0"/>
              <a:t>Cutting and pasting from more than one source to create a paper without quoting or giving credit.</a:t>
            </a:r>
          </a:p>
          <a:p>
            <a:r>
              <a:rPr lang="en-US" altLang="en-US" smtClean="0"/>
              <a:t>Borrowing words or ideas from other students or sources without giving credit.</a:t>
            </a:r>
          </a:p>
          <a:p>
            <a:endParaRPr lang="en-US" altLang="en-US" smtClean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100" smtClean="0"/>
              <a:t>MLA handbook for writers of research papers. (7</a:t>
            </a:r>
            <a:r>
              <a:rPr lang="en-US" altLang="en-US" sz="1100" baseline="30000" smtClean="0"/>
              <a:t>th</a:t>
            </a:r>
            <a:r>
              <a:rPr lang="en-US" altLang="en-US" sz="1100" smtClean="0"/>
              <a:t> ed.). The Modern Language Association of America. New York: 2009. Print.  </a:t>
            </a:r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Paraphrasing vs quoting</a:t>
            </a:r>
            <a:endParaRPr lang="en-US" dirty="0"/>
          </a:p>
        </p:txBody>
      </p:sp>
      <p:pic>
        <p:nvPicPr>
          <p:cNvPr id="4" name="qoCdhJsS6Bw"/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62761" y="2209800"/>
            <a:ext cx="7450666" cy="4191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38488" y="1520587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https://www.youtube.com/watch?v=qoCdhJsS6Bw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85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Plagiarism Prevention: </a:t>
            </a:r>
            <a:br>
              <a:rPr lang="en-US" b="1" dirty="0" smtClean="0"/>
            </a:br>
            <a:r>
              <a:rPr lang="en-US" b="1" dirty="0" smtClean="0"/>
              <a:t>Be authentic</a:t>
            </a:r>
            <a:endParaRPr lang="en-US" b="1" dirty="0"/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altLang="en-US" smtClean="0"/>
              <a:t>Develop a topic based on previously written material but write something new and original</a:t>
            </a:r>
          </a:p>
          <a:p>
            <a:endParaRPr lang="en-US" altLang="en-US" smtClean="0"/>
          </a:p>
          <a:p>
            <a:r>
              <a:rPr lang="en-US" altLang="en-US" smtClean="0"/>
              <a:t>Rely on opinions of experts on a topic but improve upon those opinions</a:t>
            </a:r>
          </a:p>
          <a:p>
            <a:endParaRPr lang="en-US" altLang="en-US" smtClean="0"/>
          </a:p>
          <a:p>
            <a:r>
              <a:rPr lang="en-US" altLang="en-US" smtClean="0"/>
              <a:t>Give credit to researchers while making your own contribution</a:t>
            </a:r>
          </a:p>
          <a:p>
            <a:endParaRPr lang="en-US" altLang="en-US" smtClean="0"/>
          </a:p>
          <a:p>
            <a:r>
              <a:rPr lang="en-US" altLang="en-US" smtClean="0"/>
              <a:t>Follow a standard documentation method such as MLA or APA format</a:t>
            </a:r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The First Type of plagiarism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altLang="en-US" smtClean="0">
                <a:latin typeface="Franklin Gothic Heavy" panose="020B0903020102020204" pitchFamily="34" charset="0"/>
                <a:cs typeface="Times New Roman" panose="02020603050405020304" pitchFamily="18" charset="0"/>
              </a:rPr>
              <a:t>Plagiarism of Words</a:t>
            </a:r>
          </a:p>
          <a:p>
            <a:pPr lvl="1"/>
            <a:r>
              <a:rPr lang="en-US" altLang="en-US" smtClean="0">
                <a:cs typeface="Times New Roman" panose="02020603050405020304" pitchFamily="18" charset="0"/>
              </a:rPr>
              <a:t>The use of another’s exact words without citing the author </a:t>
            </a:r>
          </a:p>
          <a:p>
            <a:pPr lvl="1"/>
            <a:endParaRPr lang="en-US" altLang="en-US" smtClean="0">
              <a:cs typeface="Times New Roman" panose="02020603050405020304" pitchFamily="18" charset="0"/>
            </a:endParaRPr>
          </a:p>
          <a:p>
            <a:pPr lvl="1"/>
            <a:r>
              <a:rPr lang="en-US" altLang="en-US" b="1" smtClean="0">
                <a:cs typeface="Times New Roman" panose="02020603050405020304" pitchFamily="18" charset="0"/>
              </a:rPr>
              <a:t>Incorrect</a:t>
            </a:r>
          </a:p>
          <a:p>
            <a:pPr lvl="2"/>
            <a:r>
              <a:rPr lang="en-US" altLang="en-US" smtClean="0">
                <a:cs typeface="Times New Roman" panose="02020603050405020304" pitchFamily="18" charset="0"/>
              </a:rPr>
              <a:t>Plagiarism is the reproduction of someone else’s words, ideas or findings and presenting them as one’s own without proper acknowledgement.</a:t>
            </a:r>
          </a:p>
          <a:p>
            <a:pPr lvl="1"/>
            <a:r>
              <a:rPr lang="en-US" altLang="en-US" b="1" smtClean="0">
                <a:cs typeface="Times New Roman" panose="02020603050405020304" pitchFamily="18" charset="0"/>
              </a:rPr>
              <a:t>Correct</a:t>
            </a:r>
          </a:p>
          <a:p>
            <a:pPr lvl="2"/>
            <a:r>
              <a:rPr lang="en-US" altLang="en-US" smtClean="0">
                <a:cs typeface="Times New Roman" panose="02020603050405020304" pitchFamily="18" charset="0"/>
              </a:rPr>
              <a:t>Plagiarism is the “reproduction of someone else’s words, ideas or findings and presenting them as one’s own without proper acknowledgement” (Undergraduate Course Handbook: 2008, p.24) </a:t>
            </a:r>
          </a:p>
          <a:p>
            <a:pPr lvl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Second Type of plagiarism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Heavy" pitchFamily="34" charset="0"/>
                <a:cs typeface="Times New Roman" pitchFamily="18" charset="0"/>
              </a:rPr>
              <a:t>Plagiarism of Structure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  <a:latin typeface="Franklin Gothic Heavy" pitchFamily="34" charset="0"/>
              <a:cs typeface="Times New Roman" pitchFamily="18" charset="0"/>
            </a:endParaRPr>
          </a:p>
          <a:p>
            <a:pPr marL="640080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Heavy" pitchFamily="34" charset="0"/>
                <a:cs typeface="Times New Roman" pitchFamily="18" charset="0"/>
              </a:rPr>
              <a:t>Paraphrasing another’s words by changing sentence construction or word choice with citation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Franklin Gothic Heavy" pitchFamily="34" charset="0"/>
              <a:cs typeface="Times New Roman" pitchFamily="18" charset="0"/>
            </a:endParaRPr>
          </a:p>
          <a:p>
            <a:pPr marL="640080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Heavy" pitchFamily="34" charset="0"/>
                <a:cs typeface="Times New Roman" pitchFamily="18" charset="0"/>
              </a:rPr>
              <a:t>Paraphrasing while maintaining original sentence construction with acknowledging the source  </a:t>
            </a: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436</TotalTime>
  <Words>502</Words>
  <Application>Microsoft Office PowerPoint</Application>
  <PresentationFormat>On-screen Show (4:3)</PresentationFormat>
  <Paragraphs>96</Paragraphs>
  <Slides>14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Century Schoolbook</vt:lpstr>
      <vt:lpstr>Franklin Gothic Heavy</vt:lpstr>
      <vt:lpstr>Times New Roman</vt:lpstr>
      <vt:lpstr>Wingdings</vt:lpstr>
      <vt:lpstr>Wingdings 2</vt:lpstr>
      <vt:lpstr>Oriel</vt:lpstr>
      <vt:lpstr>The Five Types of Plagiarism</vt:lpstr>
      <vt:lpstr>PowerPoint Presentation</vt:lpstr>
      <vt:lpstr>Strategies to Avoid Plagiarism</vt:lpstr>
      <vt:lpstr>Unintentional Plagiarism</vt:lpstr>
      <vt:lpstr>Intentional Plagiarism</vt:lpstr>
      <vt:lpstr>Paraphrasing vs quoting</vt:lpstr>
      <vt:lpstr>Plagiarism Prevention:  Be authentic</vt:lpstr>
      <vt:lpstr>The First Type of plagiarism</vt:lpstr>
      <vt:lpstr>The Second Type of plagiarism</vt:lpstr>
      <vt:lpstr>The Third Type of plagiarism</vt:lpstr>
      <vt:lpstr>The Fourth Type of plagiarism</vt:lpstr>
      <vt:lpstr>The Fifth Type of plagiarism</vt:lpstr>
      <vt:lpstr>The Penalties of Plagiarism</vt:lpstr>
      <vt:lpstr>For more Information go to: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Five Types of Plagiarism</dc:title>
  <dc:creator>Donna Wilkes</dc:creator>
  <cp:lastModifiedBy>Donna Wilkes</cp:lastModifiedBy>
  <cp:revision>34</cp:revision>
  <dcterms:created xsi:type="dcterms:W3CDTF">2006-08-16T00:00:00Z</dcterms:created>
  <dcterms:modified xsi:type="dcterms:W3CDTF">2016-11-03T17:35:27Z</dcterms:modified>
</cp:coreProperties>
</file>