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7" r:id="rId5"/>
    <p:sldId id="259" r:id="rId6"/>
    <p:sldId id="260" r:id="rId7"/>
    <p:sldId id="261"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B1F9E0-931D-49B4-8E5A-949E9344DB6C}"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54AD8-28AC-4DD1-AAC9-350D5F1DF481}" type="slidenum">
              <a:rPr lang="en-US" smtClean="0"/>
              <a:t>‹#›</a:t>
            </a:fld>
            <a:endParaRPr lang="en-US"/>
          </a:p>
        </p:txBody>
      </p:sp>
    </p:spTree>
    <p:extLst>
      <p:ext uri="{BB962C8B-B14F-4D97-AF65-F5344CB8AC3E}">
        <p14:creationId xmlns:p14="http://schemas.microsoft.com/office/powerpoint/2010/main" val="194039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1F9E0-931D-49B4-8E5A-949E9344DB6C}"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54AD8-28AC-4DD1-AAC9-350D5F1DF481}" type="slidenum">
              <a:rPr lang="en-US" smtClean="0"/>
              <a:t>‹#›</a:t>
            </a:fld>
            <a:endParaRPr lang="en-US"/>
          </a:p>
        </p:txBody>
      </p:sp>
    </p:spTree>
    <p:extLst>
      <p:ext uri="{BB962C8B-B14F-4D97-AF65-F5344CB8AC3E}">
        <p14:creationId xmlns:p14="http://schemas.microsoft.com/office/powerpoint/2010/main" val="3439680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1F9E0-931D-49B4-8E5A-949E9344DB6C}"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54AD8-28AC-4DD1-AAC9-350D5F1DF481}" type="slidenum">
              <a:rPr lang="en-US" smtClean="0"/>
              <a:t>‹#›</a:t>
            </a:fld>
            <a:endParaRPr lang="en-US"/>
          </a:p>
        </p:txBody>
      </p:sp>
    </p:spTree>
    <p:extLst>
      <p:ext uri="{BB962C8B-B14F-4D97-AF65-F5344CB8AC3E}">
        <p14:creationId xmlns:p14="http://schemas.microsoft.com/office/powerpoint/2010/main" val="3106541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1F9E0-931D-49B4-8E5A-949E9344DB6C}"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54AD8-28AC-4DD1-AAC9-350D5F1DF481}" type="slidenum">
              <a:rPr lang="en-US" smtClean="0"/>
              <a:t>‹#›</a:t>
            </a:fld>
            <a:endParaRPr lang="en-US"/>
          </a:p>
        </p:txBody>
      </p:sp>
    </p:spTree>
    <p:extLst>
      <p:ext uri="{BB962C8B-B14F-4D97-AF65-F5344CB8AC3E}">
        <p14:creationId xmlns:p14="http://schemas.microsoft.com/office/powerpoint/2010/main" val="4061710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1F9E0-931D-49B4-8E5A-949E9344DB6C}"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54AD8-28AC-4DD1-AAC9-350D5F1DF481}" type="slidenum">
              <a:rPr lang="en-US" smtClean="0"/>
              <a:t>‹#›</a:t>
            </a:fld>
            <a:endParaRPr lang="en-US"/>
          </a:p>
        </p:txBody>
      </p:sp>
    </p:spTree>
    <p:extLst>
      <p:ext uri="{BB962C8B-B14F-4D97-AF65-F5344CB8AC3E}">
        <p14:creationId xmlns:p14="http://schemas.microsoft.com/office/powerpoint/2010/main" val="268885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B1F9E0-931D-49B4-8E5A-949E9344DB6C}"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54AD8-28AC-4DD1-AAC9-350D5F1DF481}" type="slidenum">
              <a:rPr lang="en-US" smtClean="0"/>
              <a:t>‹#›</a:t>
            </a:fld>
            <a:endParaRPr lang="en-US"/>
          </a:p>
        </p:txBody>
      </p:sp>
    </p:spTree>
    <p:extLst>
      <p:ext uri="{BB962C8B-B14F-4D97-AF65-F5344CB8AC3E}">
        <p14:creationId xmlns:p14="http://schemas.microsoft.com/office/powerpoint/2010/main" val="1772763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B1F9E0-931D-49B4-8E5A-949E9344DB6C}"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B54AD8-28AC-4DD1-AAC9-350D5F1DF481}" type="slidenum">
              <a:rPr lang="en-US" smtClean="0"/>
              <a:t>‹#›</a:t>
            </a:fld>
            <a:endParaRPr lang="en-US"/>
          </a:p>
        </p:txBody>
      </p:sp>
    </p:spTree>
    <p:extLst>
      <p:ext uri="{BB962C8B-B14F-4D97-AF65-F5344CB8AC3E}">
        <p14:creationId xmlns:p14="http://schemas.microsoft.com/office/powerpoint/2010/main" val="2046450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B1F9E0-931D-49B4-8E5A-949E9344DB6C}"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B54AD8-28AC-4DD1-AAC9-350D5F1DF481}" type="slidenum">
              <a:rPr lang="en-US" smtClean="0"/>
              <a:t>‹#›</a:t>
            </a:fld>
            <a:endParaRPr lang="en-US"/>
          </a:p>
        </p:txBody>
      </p:sp>
    </p:spTree>
    <p:extLst>
      <p:ext uri="{BB962C8B-B14F-4D97-AF65-F5344CB8AC3E}">
        <p14:creationId xmlns:p14="http://schemas.microsoft.com/office/powerpoint/2010/main" val="2087225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1F9E0-931D-49B4-8E5A-949E9344DB6C}"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B54AD8-28AC-4DD1-AAC9-350D5F1DF481}" type="slidenum">
              <a:rPr lang="en-US" smtClean="0"/>
              <a:t>‹#›</a:t>
            </a:fld>
            <a:endParaRPr lang="en-US"/>
          </a:p>
        </p:txBody>
      </p:sp>
    </p:spTree>
    <p:extLst>
      <p:ext uri="{BB962C8B-B14F-4D97-AF65-F5344CB8AC3E}">
        <p14:creationId xmlns:p14="http://schemas.microsoft.com/office/powerpoint/2010/main" val="1402517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1F9E0-931D-49B4-8E5A-949E9344DB6C}"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54AD8-28AC-4DD1-AAC9-350D5F1DF481}" type="slidenum">
              <a:rPr lang="en-US" smtClean="0"/>
              <a:t>‹#›</a:t>
            </a:fld>
            <a:endParaRPr lang="en-US"/>
          </a:p>
        </p:txBody>
      </p:sp>
    </p:spTree>
    <p:extLst>
      <p:ext uri="{BB962C8B-B14F-4D97-AF65-F5344CB8AC3E}">
        <p14:creationId xmlns:p14="http://schemas.microsoft.com/office/powerpoint/2010/main" val="357675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1F9E0-931D-49B4-8E5A-949E9344DB6C}"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54AD8-28AC-4DD1-AAC9-350D5F1DF481}" type="slidenum">
              <a:rPr lang="en-US" smtClean="0"/>
              <a:t>‹#›</a:t>
            </a:fld>
            <a:endParaRPr lang="en-US"/>
          </a:p>
        </p:txBody>
      </p:sp>
    </p:spTree>
    <p:extLst>
      <p:ext uri="{BB962C8B-B14F-4D97-AF65-F5344CB8AC3E}">
        <p14:creationId xmlns:p14="http://schemas.microsoft.com/office/powerpoint/2010/main" val="4239819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1F9E0-931D-49B4-8E5A-949E9344DB6C}" type="datetimeFigureOut">
              <a:rPr lang="en-US" smtClean="0"/>
              <a:t>9/21/2016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B54AD8-28AC-4DD1-AAC9-350D5F1DF481}" type="slidenum">
              <a:rPr lang="en-US" smtClean="0"/>
              <a:t>‹#›</a:t>
            </a:fld>
            <a:endParaRPr lang="en-US"/>
          </a:p>
        </p:txBody>
      </p:sp>
    </p:spTree>
    <p:extLst>
      <p:ext uri="{BB962C8B-B14F-4D97-AF65-F5344CB8AC3E}">
        <p14:creationId xmlns:p14="http://schemas.microsoft.com/office/powerpoint/2010/main" val="1996862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Energy</a:t>
            </a:r>
            <a:endParaRPr lang="en-US" dirty="0"/>
          </a:p>
        </p:txBody>
      </p:sp>
      <p:sp>
        <p:nvSpPr>
          <p:cNvPr id="3" name="Subtitle 2"/>
          <p:cNvSpPr>
            <a:spLocks noGrp="1"/>
          </p:cNvSpPr>
          <p:nvPr>
            <p:ph type="subTitle" idx="1"/>
          </p:nvPr>
        </p:nvSpPr>
        <p:spPr/>
        <p:txBody>
          <a:bodyPr/>
          <a:lstStyle/>
          <a:p>
            <a:r>
              <a:rPr lang="en-US" dirty="0" smtClean="0"/>
              <a:t>Renewable and Nonrenewable Energy Sources</a:t>
            </a:r>
            <a:endParaRPr lang="en-US" dirty="0"/>
          </a:p>
        </p:txBody>
      </p:sp>
    </p:spTree>
    <p:extLst>
      <p:ext uri="{BB962C8B-B14F-4D97-AF65-F5344CB8AC3E}">
        <p14:creationId xmlns:p14="http://schemas.microsoft.com/office/powerpoint/2010/main" val="900329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Uses YOU DO</a:t>
            </a:r>
            <a:endParaRPr lang="en-US" dirty="0"/>
          </a:p>
        </p:txBody>
      </p:sp>
      <p:sp>
        <p:nvSpPr>
          <p:cNvPr id="3" name="Content Placeholder 2"/>
          <p:cNvSpPr>
            <a:spLocks noGrp="1"/>
          </p:cNvSpPr>
          <p:nvPr>
            <p:ph idx="1"/>
          </p:nvPr>
        </p:nvSpPr>
        <p:spPr/>
        <p:txBody>
          <a:bodyPr>
            <a:normAutofit/>
          </a:bodyPr>
          <a:lstStyle/>
          <a:p>
            <a:r>
              <a:rPr lang="en-US" dirty="0"/>
              <a:t>L</a:t>
            </a:r>
            <a:r>
              <a:rPr lang="en-US" dirty="0" smtClean="0"/>
              <a:t>ist as many current uses of renewable energy sources as you can. </a:t>
            </a:r>
          </a:p>
          <a:p>
            <a:pPr marL="0" indent="0">
              <a:buNone/>
            </a:pPr>
            <a:endParaRPr lang="en-US" dirty="0" smtClean="0"/>
          </a:p>
        </p:txBody>
      </p:sp>
    </p:spTree>
    <p:extLst>
      <p:ext uri="{BB962C8B-B14F-4D97-AF65-F5344CB8AC3E}">
        <p14:creationId xmlns:p14="http://schemas.microsoft.com/office/powerpoint/2010/main" val="912144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DO Possible Answers</a:t>
            </a:r>
            <a:endParaRPr lang="en-US" dirty="0"/>
          </a:p>
        </p:txBody>
      </p:sp>
      <p:sp>
        <p:nvSpPr>
          <p:cNvPr id="3" name="Content Placeholder 2"/>
          <p:cNvSpPr>
            <a:spLocks noGrp="1"/>
          </p:cNvSpPr>
          <p:nvPr>
            <p:ph idx="1"/>
          </p:nvPr>
        </p:nvSpPr>
        <p:spPr/>
        <p:txBody>
          <a:bodyPr/>
          <a:lstStyle/>
          <a:p>
            <a:r>
              <a:rPr lang="en-US" dirty="0" smtClean="0"/>
              <a:t>Answers can range from small devices like solar-powered calculators to large-scale production of electricity from hydroelectric dams to occasional uses like wood for cooking on camping trips and wind for sailboats.</a:t>
            </a:r>
          </a:p>
          <a:p>
            <a:endParaRPr lang="en-US" dirty="0"/>
          </a:p>
        </p:txBody>
      </p:sp>
    </p:spTree>
    <p:extLst>
      <p:ext uri="{BB962C8B-B14F-4D97-AF65-F5344CB8AC3E}">
        <p14:creationId xmlns:p14="http://schemas.microsoft.com/office/powerpoint/2010/main" val="1721314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Field Trip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Now take a mental trip into the future. It is 50 years from now. Half of all the energy we use in the United States comes from renewables: sun, wind, water, biomass, earth heat (geothermal). </a:t>
            </a:r>
          </a:p>
          <a:p>
            <a:endParaRPr lang="en-US" dirty="0" smtClean="0"/>
          </a:p>
          <a:p>
            <a:r>
              <a:rPr lang="en-US" dirty="0" smtClean="0"/>
              <a:t>Think of some inventions that have made this possible. How are houses, offices, and schools heated and lighted? Where does the energy used to run factories come from? What do people use for transportation? Write down your ideas or draw pictures.</a:t>
            </a:r>
          </a:p>
          <a:p>
            <a:endParaRPr lang="en-US" dirty="0"/>
          </a:p>
        </p:txBody>
      </p:sp>
    </p:spTree>
    <p:extLst>
      <p:ext uri="{BB962C8B-B14F-4D97-AF65-F5344CB8AC3E}">
        <p14:creationId xmlns:p14="http://schemas.microsoft.com/office/powerpoint/2010/main" val="4212596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Project!</a:t>
            </a:r>
            <a:endParaRPr lang="en-US" dirty="0"/>
          </a:p>
        </p:txBody>
      </p:sp>
      <p:sp>
        <p:nvSpPr>
          <p:cNvPr id="5" name="Subtitle 4"/>
          <p:cNvSpPr>
            <a:spLocks noGrp="1"/>
          </p:cNvSpPr>
          <p:nvPr>
            <p:ph type="subTitle" idx="1"/>
          </p:nvPr>
        </p:nvSpPr>
        <p:spPr/>
        <p:txBody>
          <a:bodyPr/>
          <a:lstStyle/>
          <a:p>
            <a:r>
              <a:rPr lang="en-US" dirty="0" smtClean="0"/>
              <a:t>Renewable and Nonrenewable Energy Research</a:t>
            </a:r>
            <a:endParaRPr lang="en-US" dirty="0"/>
          </a:p>
        </p:txBody>
      </p:sp>
    </p:spTree>
    <p:extLst>
      <p:ext uri="{BB962C8B-B14F-4D97-AF65-F5344CB8AC3E}">
        <p14:creationId xmlns:p14="http://schemas.microsoft.com/office/powerpoint/2010/main" val="520229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Project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Come </a:t>
            </a:r>
            <a:r>
              <a:rPr lang="en-US" dirty="0"/>
              <a:t>up with an energy </a:t>
            </a:r>
            <a:r>
              <a:rPr lang="en-US" dirty="0" smtClean="0"/>
              <a:t>source and include whether it is </a:t>
            </a:r>
            <a:r>
              <a:rPr lang="en-US" dirty="0"/>
              <a:t>renewable or </a:t>
            </a:r>
            <a:r>
              <a:rPr lang="en-US" dirty="0" smtClean="0"/>
              <a:t>nonrenewable.</a:t>
            </a:r>
          </a:p>
          <a:p>
            <a:r>
              <a:rPr lang="en-US" dirty="0" smtClean="0"/>
              <a:t>List </a:t>
            </a:r>
            <a:r>
              <a:rPr lang="en-US" dirty="0"/>
              <a:t>two ways we use this energy </a:t>
            </a:r>
            <a:r>
              <a:rPr lang="en-US" dirty="0" smtClean="0"/>
              <a:t>source.</a:t>
            </a:r>
          </a:p>
          <a:p>
            <a:r>
              <a:rPr lang="en-US" dirty="0" smtClean="0"/>
              <a:t>What </a:t>
            </a:r>
            <a:r>
              <a:rPr lang="en-US" dirty="0"/>
              <a:t>percent of our current energy use is this </a:t>
            </a:r>
            <a:r>
              <a:rPr lang="en-US" dirty="0" smtClean="0"/>
              <a:t>source?</a:t>
            </a:r>
          </a:p>
          <a:p>
            <a:r>
              <a:rPr lang="en-US" dirty="0" smtClean="0"/>
              <a:t>List </a:t>
            </a:r>
            <a:r>
              <a:rPr lang="en-US" dirty="0"/>
              <a:t>two pros and two cons </a:t>
            </a:r>
            <a:r>
              <a:rPr lang="en-US" dirty="0" smtClean="0"/>
              <a:t>for your energy source.</a:t>
            </a:r>
          </a:p>
          <a:p>
            <a:r>
              <a:rPr lang="en-US" dirty="0" smtClean="0"/>
              <a:t>Do </a:t>
            </a:r>
            <a:r>
              <a:rPr lang="en-US" dirty="0"/>
              <a:t>you think this is a sustainable energy </a:t>
            </a:r>
            <a:r>
              <a:rPr lang="en-US" dirty="0" smtClean="0"/>
              <a:t>source based on your research? What is its role 50 years from now? Explain.</a:t>
            </a:r>
          </a:p>
          <a:p>
            <a:pPr marL="0" indent="0">
              <a:buNone/>
            </a:pPr>
            <a:endParaRPr lang="en-US" dirty="0" smtClean="0"/>
          </a:p>
          <a:p>
            <a:pPr marL="0" indent="0" algn="ctr">
              <a:buNone/>
            </a:pPr>
            <a:r>
              <a:rPr lang="en-US" dirty="0" smtClean="0"/>
              <a:t>*Each bullet should have a slide for a total of a five-slide PowerPoint presentation on your energy source*</a:t>
            </a:r>
          </a:p>
          <a:p>
            <a:pPr marL="0" indent="0" algn="ctr">
              <a:buNone/>
            </a:pPr>
            <a:r>
              <a:rPr lang="en-US" dirty="0" smtClean="0"/>
              <a:t>*Include at least 2 pictures*</a:t>
            </a:r>
            <a:endParaRPr lang="en-US" dirty="0"/>
          </a:p>
        </p:txBody>
      </p:sp>
    </p:spTree>
    <p:extLst>
      <p:ext uri="{BB962C8B-B14F-4D97-AF65-F5344CB8AC3E}">
        <p14:creationId xmlns:p14="http://schemas.microsoft.com/office/powerpoint/2010/main" val="3785853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t>E</a:t>
            </a:r>
            <a:r>
              <a:rPr lang="en-US" dirty="0" smtClean="0"/>
              <a:t>nergy—the ability to do work, or the cause of all activity</a:t>
            </a:r>
          </a:p>
          <a:p>
            <a:r>
              <a:rPr lang="en-US" dirty="0"/>
              <a:t>E</a:t>
            </a:r>
            <a:r>
              <a:rPr lang="en-US" dirty="0" smtClean="0"/>
              <a:t>nergy source—something that can be tapped to provide heat, chemical, mechanical, nuclear, or radiant energy</a:t>
            </a:r>
          </a:p>
        </p:txBody>
      </p:sp>
    </p:spTree>
    <p:extLst>
      <p:ext uri="{BB962C8B-B14F-4D97-AF65-F5344CB8AC3E}">
        <p14:creationId xmlns:p14="http://schemas.microsoft.com/office/powerpoint/2010/main" val="551112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Energy 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biomass (plant matter)</a:t>
            </a:r>
          </a:p>
          <a:p>
            <a:r>
              <a:rPr lang="en-US" dirty="0" smtClean="0"/>
              <a:t>nuclear</a:t>
            </a:r>
          </a:p>
          <a:p>
            <a:r>
              <a:rPr lang="en-US" dirty="0" smtClean="0"/>
              <a:t> coal</a:t>
            </a:r>
          </a:p>
          <a:p>
            <a:r>
              <a:rPr lang="en-US" dirty="0" smtClean="0"/>
              <a:t>oil</a:t>
            </a:r>
          </a:p>
          <a:p>
            <a:r>
              <a:rPr lang="en-US" dirty="0" smtClean="0"/>
              <a:t> geothermal</a:t>
            </a:r>
          </a:p>
          <a:p>
            <a:r>
              <a:rPr lang="en-US" dirty="0" smtClean="0"/>
              <a:t>solar</a:t>
            </a:r>
          </a:p>
          <a:p>
            <a:r>
              <a:rPr lang="en-US" dirty="0" smtClean="0"/>
              <a:t> hydro (rivers) wave or tidal</a:t>
            </a:r>
          </a:p>
          <a:p>
            <a:r>
              <a:rPr lang="en-US" dirty="0" smtClean="0"/>
              <a:t> natural gas</a:t>
            </a:r>
          </a:p>
          <a:p>
            <a:r>
              <a:rPr lang="en-US" dirty="0" smtClean="0"/>
              <a:t>wind</a:t>
            </a:r>
          </a:p>
        </p:txBody>
      </p:sp>
    </p:spTree>
    <p:extLst>
      <p:ext uri="{BB962C8B-B14F-4D97-AF65-F5344CB8AC3E}">
        <p14:creationId xmlns:p14="http://schemas.microsoft.com/office/powerpoint/2010/main" val="3706529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Renewable</a:t>
            </a:r>
            <a:endParaRPr lang="en-US" dirty="0"/>
          </a:p>
        </p:txBody>
      </p:sp>
      <p:sp>
        <p:nvSpPr>
          <p:cNvPr id="3" name="Content Placeholder 2"/>
          <p:cNvSpPr>
            <a:spLocks noGrp="1"/>
          </p:cNvSpPr>
          <p:nvPr>
            <p:ph idx="1"/>
          </p:nvPr>
        </p:nvSpPr>
        <p:spPr/>
        <p:txBody>
          <a:bodyPr/>
          <a:lstStyle/>
          <a:p>
            <a:r>
              <a:rPr lang="en-US" dirty="0"/>
              <a:t>E</a:t>
            </a:r>
            <a:r>
              <a:rPr lang="en-US" dirty="0" smtClean="0"/>
              <a:t>nergy sources that are replaced by natural processes at a rate comparable to their use</a:t>
            </a:r>
            <a:endParaRPr lang="en-US" dirty="0"/>
          </a:p>
        </p:txBody>
      </p:sp>
    </p:spTree>
    <p:extLst>
      <p:ext uri="{BB962C8B-B14F-4D97-AF65-F5344CB8AC3E}">
        <p14:creationId xmlns:p14="http://schemas.microsoft.com/office/powerpoint/2010/main" val="4173822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
            </a:r>
            <a:r>
              <a:rPr lang="en-US" dirty="0" smtClean="0"/>
              <a:t>onrenewable</a:t>
            </a:r>
            <a:endParaRPr lang="en-US" dirty="0"/>
          </a:p>
        </p:txBody>
      </p:sp>
      <p:sp>
        <p:nvSpPr>
          <p:cNvPr id="3" name="Content Placeholder 2"/>
          <p:cNvSpPr>
            <a:spLocks noGrp="1"/>
          </p:cNvSpPr>
          <p:nvPr>
            <p:ph idx="1"/>
          </p:nvPr>
        </p:nvSpPr>
        <p:spPr/>
        <p:txBody>
          <a:bodyPr/>
          <a:lstStyle/>
          <a:p>
            <a:r>
              <a:rPr lang="en-US" dirty="0"/>
              <a:t>E</a:t>
            </a:r>
            <a:r>
              <a:rPr lang="en-US" dirty="0" smtClean="0"/>
              <a:t>nergy sources that are limited and can eventually run out; these sources of energy cannot be replaced on a timespan of human significance</a:t>
            </a:r>
            <a:endParaRPr lang="en-US" dirty="0"/>
          </a:p>
        </p:txBody>
      </p:sp>
    </p:spTree>
    <p:extLst>
      <p:ext uri="{BB962C8B-B14F-4D97-AF65-F5344CB8AC3E}">
        <p14:creationId xmlns:p14="http://schemas.microsoft.com/office/powerpoint/2010/main" val="1145537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Which sources are renewable and which are nonrenewable?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biomass (plant matter)</a:t>
            </a:r>
          </a:p>
          <a:p>
            <a:r>
              <a:rPr lang="en-US" dirty="0" smtClean="0"/>
              <a:t>nuclear</a:t>
            </a:r>
          </a:p>
          <a:p>
            <a:r>
              <a:rPr lang="en-US" dirty="0" smtClean="0"/>
              <a:t> coal</a:t>
            </a:r>
          </a:p>
          <a:p>
            <a:r>
              <a:rPr lang="en-US" dirty="0" smtClean="0"/>
              <a:t>oil</a:t>
            </a:r>
          </a:p>
          <a:p>
            <a:r>
              <a:rPr lang="en-US" dirty="0" smtClean="0"/>
              <a:t> geothermal</a:t>
            </a:r>
          </a:p>
          <a:p>
            <a:r>
              <a:rPr lang="en-US" dirty="0" smtClean="0"/>
              <a:t>solar</a:t>
            </a:r>
          </a:p>
          <a:p>
            <a:r>
              <a:rPr lang="en-US" dirty="0" smtClean="0"/>
              <a:t> hydro (rivers) wave or tidal</a:t>
            </a:r>
          </a:p>
          <a:p>
            <a:r>
              <a:rPr lang="en-US" dirty="0" smtClean="0"/>
              <a:t> natural gas</a:t>
            </a:r>
          </a:p>
          <a:p>
            <a:r>
              <a:rPr lang="en-US" dirty="0" smtClean="0"/>
              <a:t>wind</a:t>
            </a:r>
          </a:p>
          <a:p>
            <a:endParaRPr lang="en-US" dirty="0"/>
          </a:p>
        </p:txBody>
      </p:sp>
    </p:spTree>
    <p:extLst>
      <p:ext uri="{BB962C8B-B14F-4D97-AF65-F5344CB8AC3E}">
        <p14:creationId xmlns:p14="http://schemas.microsoft.com/office/powerpoint/2010/main" val="15453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normAutofit/>
          </a:bodyPr>
          <a:lstStyle/>
          <a:p>
            <a:r>
              <a:rPr lang="en-US" u="sng" dirty="0" smtClean="0"/>
              <a:t>Renewable</a:t>
            </a:r>
            <a:r>
              <a:rPr lang="en-US" dirty="0" smtClean="0"/>
              <a:t>			</a:t>
            </a:r>
            <a:r>
              <a:rPr lang="en-US" u="sng" dirty="0" smtClean="0"/>
              <a:t>Nonrenewable</a:t>
            </a:r>
          </a:p>
          <a:p>
            <a:r>
              <a:rPr lang="en-US" dirty="0" smtClean="0"/>
              <a:t>biomass (plant matter)  	-nuclear</a:t>
            </a:r>
          </a:p>
          <a:p>
            <a:r>
              <a:rPr lang="en-US" dirty="0" smtClean="0"/>
              <a:t>Geothermal			-coal</a:t>
            </a:r>
          </a:p>
          <a:p>
            <a:r>
              <a:rPr lang="en-US" dirty="0" smtClean="0"/>
              <a:t>Solar				-oil</a:t>
            </a:r>
          </a:p>
          <a:p>
            <a:r>
              <a:rPr lang="en-US" dirty="0" smtClean="0"/>
              <a:t>Wind				-natural gas</a:t>
            </a:r>
          </a:p>
          <a:p>
            <a:r>
              <a:rPr lang="en-US" dirty="0" smtClean="0"/>
              <a:t>hydro (rivers) wave or tidal</a:t>
            </a:r>
          </a:p>
        </p:txBody>
      </p:sp>
    </p:spTree>
    <p:extLst>
      <p:ext uri="{BB962C8B-B14F-4D97-AF65-F5344CB8AC3E}">
        <p14:creationId xmlns:p14="http://schemas.microsoft.com/office/powerpoint/2010/main" val="2597234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major categories of renewable energy sources are solar, wind, hydro, and biomass (plant matter).</a:t>
            </a:r>
          </a:p>
          <a:p>
            <a:endParaRPr lang="en-US" dirty="0" smtClean="0"/>
          </a:p>
          <a:p>
            <a:r>
              <a:rPr lang="en-US" dirty="0" smtClean="0"/>
              <a:t>Worldwide, wood is the largest source of biomass for nonfood energy, but other sources are also used, including municipal wastes and crop wastes. Crops such as sugar cane are used to make alcohol for transportation fuel. In many developing countries, wood is the most important energy source.</a:t>
            </a:r>
          </a:p>
          <a:p>
            <a:endParaRPr lang="en-US" dirty="0" smtClean="0"/>
          </a:p>
          <a:p>
            <a:r>
              <a:rPr lang="en-US" dirty="0" smtClean="0"/>
              <a:t>Global resources of geothermal energy (the heat contained below Earth’s surface) are so immense that they are usually considered to be renewable. But this classification is not strictly correct, since the heat stored in any given volume of rock or underground water is </a:t>
            </a:r>
            <a:r>
              <a:rPr lang="en-US" dirty="0" err="1" smtClean="0"/>
              <a:t>depletable</a:t>
            </a:r>
            <a:r>
              <a:rPr lang="en-US" dirty="0" smtClean="0"/>
              <a:t>. In addition, the most easily accessed geothermal resources—natural hot springs and geysers—will not last for more than a few decades if exploited for energy on a large scale.</a:t>
            </a:r>
          </a:p>
        </p:txBody>
      </p:sp>
    </p:spTree>
    <p:extLst>
      <p:ext uri="{BB962C8B-B14F-4D97-AF65-F5344CB8AC3E}">
        <p14:creationId xmlns:p14="http://schemas.microsoft.com/office/powerpoint/2010/main" val="3816866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 Continued</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Estimates vary widely as to how long fossil fuels—oil, coal, and natural gas—will last. These estimates depend on assumptions about how much fossil fuel remains in the ground, how fast it will be used, and how much money and effort will be spent to recover it. However, most estimates agree that, if present rates of consumption continue, proven oil and natural gas reserves will run out in this century, while coal reserves will last more than 200 years. Once they are used, these energy sources cannot be replaced.</a:t>
            </a:r>
          </a:p>
          <a:p>
            <a:endParaRPr lang="en-US" dirty="0" smtClean="0"/>
          </a:p>
          <a:p>
            <a:r>
              <a:rPr lang="en-US" dirty="0" smtClean="0"/>
              <a:t>Long before we actually run out of coal, oil, or gas, however, the environmental and social consequences of extracting, processing, transporting, and burning fossil fuels may become intolerable. In addition, it will not be economically viable to extract all of our fossil fuels, as renewable resources will eventually become competitive. </a:t>
            </a:r>
            <a:r>
              <a:rPr lang="en-US" dirty="0"/>
              <a:t>D</a:t>
            </a:r>
            <a:r>
              <a:rPr lang="en-US" dirty="0" smtClean="0"/>
              <a:t>iscuss these consequences.</a:t>
            </a:r>
          </a:p>
          <a:p>
            <a:endParaRPr lang="en-US" dirty="0" smtClean="0"/>
          </a:p>
          <a:p>
            <a:r>
              <a:rPr lang="en-US" dirty="0" smtClean="0"/>
              <a:t>In contrast to fossil fuels, renewable sources of energy produce little or no pollution or hazardous waste and pose few risks to public safety. Furthermore, they are an entirely domestic resource.</a:t>
            </a:r>
          </a:p>
          <a:p>
            <a:endParaRPr lang="en-US" dirty="0"/>
          </a:p>
        </p:txBody>
      </p:sp>
    </p:spTree>
    <p:extLst>
      <p:ext uri="{BB962C8B-B14F-4D97-AF65-F5344CB8AC3E}">
        <p14:creationId xmlns:p14="http://schemas.microsoft.com/office/powerpoint/2010/main" val="3402402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757</Words>
  <Application>Microsoft Office PowerPoint</Application>
  <PresentationFormat>On-screen Show (4:3)</PresentationFormat>
  <Paragraphs>67</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Energy</vt:lpstr>
      <vt:lpstr>Definitions</vt:lpstr>
      <vt:lpstr>Current Energy Sources</vt:lpstr>
      <vt:lpstr>Renewable</vt:lpstr>
      <vt:lpstr>Nonrenewable</vt:lpstr>
      <vt:lpstr>Which sources are renewable and which are nonrenewable?</vt:lpstr>
      <vt:lpstr>Answers:</vt:lpstr>
      <vt:lpstr>Additional Information</vt:lpstr>
      <vt:lpstr>Additional Information Continued</vt:lpstr>
      <vt:lpstr>Current Uses YOU DO</vt:lpstr>
      <vt:lpstr>YOU DO Possible Answers</vt:lpstr>
      <vt:lpstr>Mental Field Trip</vt:lpstr>
      <vt:lpstr>The Project!</vt:lpstr>
      <vt:lpstr>Energy Project</vt:lpstr>
    </vt:vector>
  </TitlesOfParts>
  <Company>HFM BOCES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dc:title>
  <dc:creator>Diane Collins</dc:creator>
  <cp:lastModifiedBy>Donna Wilkes</cp:lastModifiedBy>
  <cp:revision>14</cp:revision>
  <dcterms:created xsi:type="dcterms:W3CDTF">2016-03-15T17:05:12Z</dcterms:created>
  <dcterms:modified xsi:type="dcterms:W3CDTF">2016-09-21T14:22:28Z</dcterms:modified>
</cp:coreProperties>
</file>